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76" r:id="rId2"/>
    <p:sldId id="267" r:id="rId3"/>
    <p:sldId id="273" r:id="rId4"/>
    <p:sldId id="271" r:id="rId5"/>
    <p:sldId id="268" r:id="rId6"/>
    <p:sldId id="269" r:id="rId7"/>
    <p:sldId id="274" r:id="rId8"/>
    <p:sldId id="270" r:id="rId9"/>
    <p:sldId id="275" r:id="rId10"/>
    <p:sldId id="272" r:id="rId11"/>
    <p:sldId id="277" r:id="rId12"/>
    <p:sldId id="281" r:id="rId13"/>
    <p:sldId id="278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1732"/>
    <a:srgbClr val="94C893"/>
    <a:srgbClr val="000000"/>
    <a:srgbClr val="8E1731"/>
    <a:srgbClr val="D8E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6"/>
    <p:restoredTop sz="78953" autoAdjust="0"/>
  </p:normalViewPr>
  <p:slideViewPr>
    <p:cSldViewPr snapToGrid="0" snapToObjects="1">
      <p:cViewPr varScale="1">
        <p:scale>
          <a:sx n="91" d="100"/>
          <a:sy n="91" d="100"/>
        </p:scale>
        <p:origin x="10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995B23-C030-9C49-88BC-88D462C5D3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FEAE6-DC28-684E-A182-B17D7B268B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E4EBE-0087-604F-9A28-9B1BB0A298E5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43DF7-3967-BD4C-B3BF-AC01279CF0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D45FB-35A6-5C4B-849C-72EC54B56D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B4EF5-06E9-2C41-B933-F908CE0CD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31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6BB3E-2556-4557-9C88-F8236EEB3A27}" type="datetimeFigureOut">
              <a:rPr lang="en-US" smtClean="0"/>
              <a:t>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D4F9-344C-4998-9A76-B19393644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83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those who didn’t bring a device,</a:t>
            </a:r>
            <a:r>
              <a:rPr lang="en-US" baseline="0" dirty="0" smtClean="0"/>
              <a:t> offer to email them via </a:t>
            </a:r>
            <a:r>
              <a:rPr lang="en-US" baseline="0" dirty="0" err="1" smtClean="0"/>
              <a:t>EventBrite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6B546-8556-4315-96DD-942723B589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9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D8DCE4-D4F7-854A-B801-F15592AD8B78}"/>
              </a:ext>
            </a:extLst>
          </p:cNvPr>
          <p:cNvSpPr/>
          <p:nvPr userDrawn="1"/>
        </p:nvSpPr>
        <p:spPr>
          <a:xfrm>
            <a:off x="1" y="0"/>
            <a:ext cx="12192000" cy="4824408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6D5C46-8606-6741-A626-70DBEDBBF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873" y="-674190"/>
            <a:ext cx="1218994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8C47BE-2160-CF40-A89F-A2AB215A4F2F}"/>
              </a:ext>
            </a:extLst>
          </p:cNvPr>
          <p:cNvSpPr/>
          <p:nvPr userDrawn="1"/>
        </p:nvSpPr>
        <p:spPr>
          <a:xfrm>
            <a:off x="0" y="4865287"/>
            <a:ext cx="12192000" cy="102497"/>
          </a:xfrm>
          <a:prstGeom prst="rect">
            <a:avLst/>
          </a:prstGeom>
          <a:solidFill>
            <a:srgbClr val="8E17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7EA93-6938-7F41-8A81-60D79FEE3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0333" y="5102485"/>
            <a:ext cx="1235529" cy="618798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8E1731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E888A2-E09A-084A-8D26-A0930C081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24074" y="5666797"/>
            <a:ext cx="2868045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 dirty="0"/>
              <a:t>Sub Head Title</a:t>
            </a:r>
          </a:p>
        </p:txBody>
      </p:sp>
    </p:spTree>
    <p:extLst>
      <p:ext uri="{BB962C8B-B14F-4D97-AF65-F5344CB8AC3E}">
        <p14:creationId xmlns:p14="http://schemas.microsoft.com/office/powerpoint/2010/main" val="269110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A1E63992-3678-4440-AC42-4DA11D3FBD47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600201"/>
            <a:ext cx="10972800" cy="415980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99EAABD5-A2BE-4C45-ADAD-C05B74CA4F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AAB0CA-5B98-4C42-98D9-2D3A354B3B9D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7914A7B-A442-5043-BB9D-3CD963C42E3F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BA6BC723-8099-ED43-B0F0-E4FC981BD51C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2EC75C5A-889A-F444-B654-D78203924767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 Diagonal Corner Rectangle 17">
                <a:extLst>
                  <a:ext uri="{FF2B5EF4-FFF2-40B4-BE49-F238E27FC236}">
                    <a16:creationId xmlns:a16="http://schemas.microsoft.com/office/drawing/2014/main" id="{4FA9DE38-4414-DE47-B178-AFBA0370262E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2D7010-42CD-0046-98BE-A98FAE62D111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052FBCA-23ED-0D49-9E03-E3C66D176FD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47BDCB-8841-4E47-9085-58397A220DC0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29CAAB8B-26C9-C943-A950-BA9E40F83300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0A3250A1-1D86-2F46-92D6-881AE7D93D9E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ound Diagonal Corner Rectangle 23">
                <a:extLst>
                  <a:ext uri="{FF2B5EF4-FFF2-40B4-BE49-F238E27FC236}">
                    <a16:creationId xmlns:a16="http://schemas.microsoft.com/office/drawing/2014/main" id="{1D819073-1129-0C46-8830-CAC821999C0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D7932E-CA18-CA46-8A0A-DD42D6C2C29C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9250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ertical Title 1">
            <a:extLst>
              <a:ext uri="{FF2B5EF4-FFF2-40B4-BE49-F238E27FC236}">
                <a16:creationId xmlns:a16="http://schemas.microsoft.com/office/drawing/2014/main" id="{4945D1F3-6DA7-944D-8F98-EBE1BD9F8916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8839200" y="274649"/>
            <a:ext cx="2743200" cy="5470963"/>
          </a:xfrm>
          <a:prstGeom prst="rect">
            <a:avLst/>
          </a:prstGeom>
        </p:spPr>
        <p:txBody>
          <a:bodyPr vert="eaVert" anchor="ctr"/>
          <a:lstStyle>
            <a:lvl1pPr algn="ctr">
              <a:defRPr sz="3600" b="1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60726F8C-00A6-2849-B537-77354CFD139E}"/>
              </a:ext>
            </a:extLst>
          </p:cNvPr>
          <p:cNvSpPr>
            <a:spLocks noGrp="1"/>
          </p:cNvSpPr>
          <p:nvPr>
            <p:ph type="body" orient="vert" idx="10" hasCustomPrompt="1"/>
          </p:nvPr>
        </p:nvSpPr>
        <p:spPr>
          <a:xfrm>
            <a:off x="488272" y="274639"/>
            <a:ext cx="8147728" cy="5479840"/>
          </a:xfrm>
          <a:prstGeom prst="rect">
            <a:avLst/>
          </a:prstGeom>
        </p:spPr>
        <p:txBody>
          <a:bodyPr vert="eaVert">
            <a:normAutofit/>
          </a:bodyPr>
          <a:lstStyle>
            <a:lvl1pPr marL="228600" indent="-228600">
              <a:buClr>
                <a:srgbClr val="8E1731"/>
              </a:buClr>
              <a:buFont typeface="Wingdings" pitchFamily="2" charset="2"/>
              <a:buChar char="§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SzPct val="60000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SzPct val="35000"/>
              <a:buFont typeface="Courier New" panose="02070309020205020404" pitchFamily="49" charset="0"/>
              <a:buChar char="o"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807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687CCB-B0C1-D340-BD8B-88A5143FE1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553" b="20267"/>
          <a:stretch/>
        </p:blipFill>
        <p:spPr>
          <a:xfrm>
            <a:off x="-18288" y="-18288"/>
            <a:ext cx="12228576" cy="5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0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C8F5E46-07F9-DB42-81C2-3FECCFDD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32">
            <a:extLst>
              <a:ext uri="{FF2B5EF4-FFF2-40B4-BE49-F238E27FC236}">
                <a16:creationId xmlns:a16="http://schemas.microsoft.com/office/drawing/2014/main" id="{C3003C1E-896F-1648-9F73-CBBDC3A58F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8F3EB3-EF9B-A440-9832-A1BB2ADC4904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161901-976D-5E4C-8EDD-A69224CE8BAC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3" name="Round Diagonal Corner Rectangle 12">
                <a:extLst>
                  <a:ext uri="{FF2B5EF4-FFF2-40B4-BE49-F238E27FC236}">
                    <a16:creationId xmlns:a16="http://schemas.microsoft.com/office/drawing/2014/main" id="{9DA2D972-B16A-7C49-A334-68657373855B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ound Diagonal Corner Rectangle 13">
                <a:extLst>
                  <a:ext uri="{FF2B5EF4-FFF2-40B4-BE49-F238E27FC236}">
                    <a16:creationId xmlns:a16="http://schemas.microsoft.com/office/drawing/2014/main" id="{7D9F0ADE-2ADC-2E48-86F9-42C5D3BC2189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4F2BBAC9-ABFA-EB41-91B3-1B1A520842A1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EFAD7B-FD4C-3A47-A7A1-A848B53351D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F07A1-4BD8-6244-B400-B5B1F5A8EF9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724DBB-0E25-8A46-800A-863F2CBCC4B5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BC9A81C-D9DC-734D-A2CC-C86D085044D9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4FC26E3F-79CA-2948-A5E2-D0D339A1D5C8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FE95BC62-B0BA-0644-9423-E377CE796AD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F62647-526E-844D-872A-10B47AD363C7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556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337E16B-11F9-6546-B5F6-70BABE1AB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84" y="4406911"/>
            <a:ext cx="10363200" cy="136207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all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46F90AA-DA2A-5C43-BA38-54DFC74F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1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298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062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3175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F43EEB6-89B0-834D-BF97-E4A9B625C9D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4062" y="1600201"/>
            <a:ext cx="53848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53049F9-4598-FF4D-BA84-F66C4EB7B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48400" y="1600201"/>
            <a:ext cx="5334000" cy="4123702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SzPct val="60000"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itle 32">
            <a:extLst>
              <a:ext uri="{FF2B5EF4-FFF2-40B4-BE49-F238E27FC236}">
                <a16:creationId xmlns:a16="http://schemas.microsoft.com/office/drawing/2014/main" id="{60E634AB-BC03-6447-9FC7-2ED4A3CC47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B24D15-87C4-4746-A2B4-54C0E01F47EF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A57BC3-457D-6047-BA50-517265ADABE1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B6053FB0-9E38-1547-8128-C747FA173625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ound Diagonal Corner Rectangle 19">
                <a:extLst>
                  <a:ext uri="{FF2B5EF4-FFF2-40B4-BE49-F238E27FC236}">
                    <a16:creationId xmlns:a16="http://schemas.microsoft.com/office/drawing/2014/main" id="{E9AAD96A-8E3A-1948-9A4E-5DD957FEFD2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5AF33F87-5ECD-F944-9EBF-85F6631ED657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56A71B-D49B-144E-9313-8AE3BBB5C292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F032AEF-8BBB-6D40-B2D4-EB9FFFF5B2EC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6CE490-125F-9048-813F-178BE8E179F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5" name="Round Diagonal Corner Rectangle 24">
                <a:extLst>
                  <a:ext uri="{FF2B5EF4-FFF2-40B4-BE49-F238E27FC236}">
                    <a16:creationId xmlns:a16="http://schemas.microsoft.com/office/drawing/2014/main" id="{5ED419BB-9B74-7941-AC6A-ADF425BE35B4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ound Diagonal Corner Rectangle 25">
                <a:extLst>
                  <a:ext uri="{FF2B5EF4-FFF2-40B4-BE49-F238E27FC236}">
                    <a16:creationId xmlns:a16="http://schemas.microsoft.com/office/drawing/2014/main" id="{1454FFEE-4148-5E4D-8D6D-848E2081CF8A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B18CE487-85A5-9040-BF6D-01DC3956A7E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0E96D9-FF2B-F846-A6EA-3CE4CBC40D1F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587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52395DC-C0AE-DF49-85D2-A28C7C41E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94BF3C8-8610-584B-AAA9-8893AB7D0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1500" b="1"/>
            </a:lvl2pPr>
            <a:lvl3pPr marL="685766" indent="0">
              <a:buNone/>
              <a:defRPr sz="1351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4" indent="0">
              <a:buNone/>
              <a:defRPr sz="1200" b="1"/>
            </a:lvl6pPr>
            <a:lvl7pPr marL="2057298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2" indent="0">
              <a:buNone/>
              <a:defRPr sz="12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E64896E-2AF1-F448-92A3-853AE07FEBF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" y="2208741"/>
            <a:ext cx="5386917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517C657-E305-2D43-978C-537FCD037E7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94436" y="2208741"/>
            <a:ext cx="5387971" cy="3549028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SzPct val="60000"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itle 32">
            <a:extLst>
              <a:ext uri="{FF2B5EF4-FFF2-40B4-BE49-F238E27FC236}">
                <a16:creationId xmlns:a16="http://schemas.microsoft.com/office/drawing/2014/main" id="{53E3DB66-25D7-BD44-A1C3-6B8C17D6C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ECD406-DFBA-3B4F-A57D-4325A2177EBC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E752EA-FA99-7A43-8CA4-7519B5BA8AF9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64B5EE01-A6E7-954A-A8D2-4A3868953FF6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FE2900F7-DA15-0C4F-A1BA-701C0D6C3080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75019066-163A-A144-8BB3-440C4A1358E6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AD5E1B4-53C2-3648-96FC-F49194602B9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7E670-8956-D047-9700-DB410D2390DF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0150FD8-811E-DE46-9EC2-056855D972D6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7" name="Round Diagonal Corner Rectangle 26">
                <a:extLst>
                  <a:ext uri="{FF2B5EF4-FFF2-40B4-BE49-F238E27FC236}">
                    <a16:creationId xmlns:a16="http://schemas.microsoft.com/office/drawing/2014/main" id="{E8A80DCB-24D5-2945-8728-51AECA9F9C6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 Diagonal Corner Rectangle 27">
                <a:extLst>
                  <a:ext uri="{FF2B5EF4-FFF2-40B4-BE49-F238E27FC236}">
                    <a16:creationId xmlns:a16="http://schemas.microsoft.com/office/drawing/2014/main" id="{AC5A86DD-33DC-234F-9E39-963FEA3290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ound Diagonal Corner Rectangle 28">
                <a:extLst>
                  <a:ext uri="{FF2B5EF4-FFF2-40B4-BE49-F238E27FC236}">
                    <a16:creationId xmlns:a16="http://schemas.microsoft.com/office/drawing/2014/main" id="{23006AD9-A904-FD44-A40F-739D0064373B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708B6D6-287E-9E4B-B1BC-FC1846C18C79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2872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2">
            <a:extLst>
              <a:ext uri="{FF2B5EF4-FFF2-40B4-BE49-F238E27FC236}">
                <a16:creationId xmlns:a16="http://schemas.microsoft.com/office/drawing/2014/main" id="{0089BF0D-90E8-0644-B68A-54651CFF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7326913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2EBB74-7ECC-4E4B-AB18-0D9009247AF5}"/>
              </a:ext>
            </a:extLst>
          </p:cNvPr>
          <p:cNvGrpSpPr/>
          <p:nvPr userDrawn="1"/>
        </p:nvGrpSpPr>
        <p:grpSpPr>
          <a:xfrm>
            <a:off x="11235229" y="643095"/>
            <a:ext cx="956771" cy="570834"/>
            <a:chOff x="11235229" y="643095"/>
            <a:chExt cx="956771" cy="5708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8C13478-BE83-CD40-9562-215DC6CC1173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15" name="Round Diagonal Corner Rectangle 14">
                <a:extLst>
                  <a:ext uri="{FF2B5EF4-FFF2-40B4-BE49-F238E27FC236}">
                    <a16:creationId xmlns:a16="http://schemas.microsoft.com/office/drawing/2014/main" id="{0E22A286-31C7-C644-A4E9-55205188B25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ound Diagonal Corner Rectangle 15">
                <a:extLst>
                  <a:ext uri="{FF2B5EF4-FFF2-40B4-BE49-F238E27FC236}">
                    <a16:creationId xmlns:a16="http://schemas.microsoft.com/office/drawing/2014/main" id="{5D4AD4DD-DAA2-1A41-A966-26324061CA85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 Diagonal Corner Rectangle 16">
                <a:extLst>
                  <a:ext uri="{FF2B5EF4-FFF2-40B4-BE49-F238E27FC236}">
                    <a16:creationId xmlns:a16="http://schemas.microsoft.com/office/drawing/2014/main" id="{EFA87F12-CCE3-E140-B8AD-A2ABA7036ED0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3D35C4-1A47-944F-B41F-DABB6E25D42A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1B21ED-3EC1-4B43-9254-8B3887A4344D}"/>
              </a:ext>
            </a:extLst>
          </p:cNvPr>
          <p:cNvGrpSpPr/>
          <p:nvPr userDrawn="1"/>
        </p:nvGrpSpPr>
        <p:grpSpPr>
          <a:xfrm>
            <a:off x="0" y="65134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AB4B1A-EF07-774F-A85F-CBBA5F43E2A7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F5CF3FE-6C97-6045-9AA9-65DD11DE96B7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D6B96F73-A486-DE4B-B698-1D885CF567ED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E61192A4-05B1-C349-8939-F3AE373B649D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BF3DCA-FE0A-F646-B5C3-4AA0EA54AC40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7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43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91B840E-5053-784E-BB17-EDE2DA1F4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1589037"/>
            <a:ext cx="4526400" cy="41349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22A3B6-DB20-8945-AFE9-192B72B02B9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251170" y="648170"/>
            <a:ext cx="6360000" cy="51156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185" indent="-214303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08" indent="-171442">
              <a:buClrTx/>
              <a:buFont typeface="Courier New" panose="02070309020205020404" pitchFamily="49" charset="0"/>
              <a:buChar char="o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091" indent="-171442">
              <a:buClrTx/>
              <a:buFont typeface="Arial" panose="020B0604020202020204" pitchFamily="34" charset="0"/>
              <a:buChar char="•"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2973" indent="-171442">
              <a:buClrTx/>
              <a:buSzPct val="35000"/>
              <a:buFont typeface="Courier New" panose="02070309020205020404" pitchFamily="49" charset="0"/>
              <a:buChar char="o"/>
              <a:defRPr lang="en-US" sz="3200" dirty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E11F9DAF-F188-BB47-A163-E562D104DC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8708" y="675829"/>
            <a:ext cx="3965741" cy="50028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pPr algn="l"/>
            <a:r>
              <a:rPr lang="en-US" sz="44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Title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CF574B-C933-E841-AF5B-311045DB39BE}"/>
              </a:ext>
            </a:extLst>
          </p:cNvPr>
          <p:cNvGrpSpPr/>
          <p:nvPr userDrawn="1"/>
        </p:nvGrpSpPr>
        <p:grpSpPr>
          <a:xfrm>
            <a:off x="0" y="643095"/>
            <a:ext cx="956771" cy="570834"/>
            <a:chOff x="11235229" y="643095"/>
            <a:chExt cx="956771" cy="57083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37C562C-E9FF-804F-AC2C-5E42FBFCFDEE}"/>
                </a:ext>
              </a:extLst>
            </p:cNvPr>
            <p:cNvGrpSpPr/>
            <p:nvPr userDrawn="1"/>
          </p:nvGrpSpPr>
          <p:grpSpPr>
            <a:xfrm rot="10800000">
              <a:off x="11235229" y="643095"/>
              <a:ext cx="956771" cy="570834"/>
              <a:chOff x="7996162" y="1212507"/>
              <a:chExt cx="956771" cy="570834"/>
            </a:xfrm>
          </p:grpSpPr>
          <p:sp>
            <p:nvSpPr>
              <p:cNvPr id="21" name="Round Diagonal Corner Rectangle 20">
                <a:extLst>
                  <a:ext uri="{FF2B5EF4-FFF2-40B4-BE49-F238E27FC236}">
                    <a16:creationId xmlns:a16="http://schemas.microsoft.com/office/drawing/2014/main" id="{DE981BEF-CE55-464A-8D36-902EA4CB7AFE}"/>
                  </a:ext>
                </a:extLst>
              </p:cNvPr>
              <p:cNvSpPr/>
              <p:nvPr/>
            </p:nvSpPr>
            <p:spPr>
              <a:xfrm>
                <a:off x="8229604" y="1217582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 Diagonal Corner Rectangle 21">
                <a:extLst>
                  <a:ext uri="{FF2B5EF4-FFF2-40B4-BE49-F238E27FC236}">
                    <a16:creationId xmlns:a16="http://schemas.microsoft.com/office/drawing/2014/main" id="{87B81E55-7C50-9442-BF22-FD96A12C12A6}"/>
                  </a:ext>
                </a:extLst>
              </p:cNvPr>
              <p:cNvSpPr/>
              <p:nvPr/>
            </p:nvSpPr>
            <p:spPr>
              <a:xfrm>
                <a:off x="8112883" y="1217582"/>
                <a:ext cx="723329" cy="565759"/>
              </a:xfrm>
              <a:prstGeom prst="round2Diag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 Diagonal Corner Rectangle 22">
                <a:extLst>
                  <a:ext uri="{FF2B5EF4-FFF2-40B4-BE49-F238E27FC236}">
                    <a16:creationId xmlns:a16="http://schemas.microsoft.com/office/drawing/2014/main" id="{953601EC-E644-5E4F-AD83-8D754030E028}"/>
                  </a:ext>
                </a:extLst>
              </p:cNvPr>
              <p:cNvSpPr/>
              <p:nvPr/>
            </p:nvSpPr>
            <p:spPr>
              <a:xfrm>
                <a:off x="7996162" y="1212507"/>
                <a:ext cx="723329" cy="565759"/>
              </a:xfrm>
              <a:prstGeom prst="round2DiagRect">
                <a:avLst/>
              </a:prstGeom>
              <a:solidFill>
                <a:srgbClr val="8E17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A93746B-7680-034F-B4E8-93209A7B676B}"/>
                </a:ext>
              </a:extLst>
            </p:cNvPr>
            <p:cNvSpPr/>
            <p:nvPr userDrawn="1"/>
          </p:nvSpPr>
          <p:spPr>
            <a:xfrm>
              <a:off x="11705597" y="651345"/>
              <a:ext cx="486403" cy="560684"/>
            </a:xfrm>
            <a:prstGeom prst="rect">
              <a:avLst/>
            </a:prstGeom>
            <a:solidFill>
              <a:srgbClr val="8D17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1658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86AE9DD-7A3E-9C4D-B1FB-A15437397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9717" y="4579200"/>
            <a:ext cx="7315200" cy="576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26FFF07-DD61-A44C-B8FC-07402D492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2786"/>
            <a:ext cx="7315200" cy="3815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7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4" indent="0">
              <a:buNone/>
              <a:defRPr sz="1500"/>
            </a:lvl6pPr>
            <a:lvl7pPr marL="2057298" indent="0">
              <a:buNone/>
              <a:defRPr sz="1500"/>
            </a:lvl7pPr>
            <a:lvl8pPr marL="2400180" indent="0">
              <a:buNone/>
              <a:defRPr sz="1500"/>
            </a:lvl8pPr>
            <a:lvl9pPr marL="274306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A3F1D29-D57F-A740-8200-A739224EA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155200"/>
            <a:ext cx="7315200" cy="489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82" indent="0">
              <a:buNone/>
              <a:defRPr sz="900"/>
            </a:lvl2pPr>
            <a:lvl3pPr marL="685766" indent="0">
              <a:buNone/>
              <a:defRPr sz="751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4" indent="0">
              <a:buNone/>
              <a:defRPr sz="675"/>
            </a:lvl6pPr>
            <a:lvl7pPr marL="2057298" indent="0">
              <a:buNone/>
              <a:defRPr sz="675"/>
            </a:lvl7pPr>
            <a:lvl8pPr marL="2400180" indent="0">
              <a:buNone/>
              <a:defRPr sz="675"/>
            </a:lvl8pPr>
            <a:lvl9pPr marL="2743062" indent="0">
              <a:buNone/>
              <a:defRPr sz="675"/>
            </a:lvl9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812386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1BFACB5-E228-5348-AAB6-2EF9FB68EA87}"/>
              </a:ext>
            </a:extLst>
          </p:cNvPr>
          <p:cNvSpPr txBox="1"/>
          <p:nvPr userDrawn="1"/>
        </p:nvSpPr>
        <p:spPr>
          <a:xfrm>
            <a:off x="7804906" y="6232832"/>
            <a:ext cx="4185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E1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Intellectual</a:t>
            </a:r>
            <a:r>
              <a:rPr lang="en-US" sz="1600" b="1" dirty="0">
                <a:solidFill>
                  <a:srgbClr val="8E1731"/>
                </a:solidFill>
                <a:latin typeface="Helvetica" pitchFamily="2" charset="0"/>
              </a:rPr>
              <a:t> Crossroads of the University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8C6D75E-6122-DB41-913C-4D388A5F619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51472" y="6028325"/>
            <a:ext cx="2990273" cy="7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29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ies.ou.edu/workshops-on-request" TargetMode="External"/><Relationship Id="rId2" Type="http://schemas.openxmlformats.org/officeDocument/2006/relationships/hyperlink" Target="https://libraries.ou.edu/event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sf.io/aw9y3/" TargetMode="External"/><Relationship Id="rId5" Type="http://schemas.openxmlformats.org/officeDocument/2006/relationships/hyperlink" Target="https://libraries.ou.edu/davis" TargetMode="External"/><Relationship Id="rId4" Type="http://schemas.openxmlformats.org/officeDocument/2006/relationships/hyperlink" Target="https://libraries.ou.edu/carpentrie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318C8198-7484-4040-9D03-425448E3ED98}"/>
              </a:ext>
            </a:extLst>
          </p:cNvPr>
          <p:cNvSpPr txBox="1">
            <a:spLocks/>
          </p:cNvSpPr>
          <p:nvPr/>
        </p:nvSpPr>
        <p:spPr>
          <a:xfrm>
            <a:off x="2946399" y="2619128"/>
            <a:ext cx="6482080" cy="1312792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Keeping Your Research Safe with Backups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FD027FB-44D6-2A4B-A570-CBB529F6D973}"/>
              </a:ext>
            </a:extLst>
          </p:cNvPr>
          <p:cNvSpPr txBox="1">
            <a:spLocks/>
          </p:cNvSpPr>
          <p:nvPr/>
        </p:nvSpPr>
        <p:spPr>
          <a:xfrm>
            <a:off x="4240760" y="4229167"/>
            <a:ext cx="3893359" cy="519545"/>
          </a:xfrm>
          <a:prstGeom prst="rect">
            <a:avLst/>
          </a:prstGeom>
          <a:effectLst>
            <a:outerShdw blurRad="63500" sx="111000" sy="111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Love Data Week 2020</a:t>
            </a:r>
          </a:p>
        </p:txBody>
      </p:sp>
    </p:spTree>
    <p:extLst>
      <p:ext uri="{BB962C8B-B14F-4D97-AF65-F5344CB8AC3E}">
        <p14:creationId xmlns:p14="http://schemas.microsoft.com/office/powerpoint/2010/main" val="2863309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600201"/>
            <a:ext cx="7033474" cy="412370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OSF</a:t>
            </a:r>
          </a:p>
          <a:p>
            <a:r>
              <a:rPr lang="en-US" dirty="0"/>
              <a:t>IRB, HIPPA sensitivity of data</a:t>
            </a:r>
          </a:p>
          <a:p>
            <a:r>
              <a:rPr lang="en-US" dirty="0" err="1"/>
              <a:t>TimeMachine</a:t>
            </a:r>
            <a:r>
              <a:rPr lang="en-US" dirty="0"/>
              <a:t> Macs, Windows Backup, </a:t>
            </a:r>
            <a:r>
              <a:rPr lang="en-US" dirty="0" err="1"/>
              <a:t>Rsync</a:t>
            </a:r>
            <a:endParaRPr lang="en-US" dirty="0"/>
          </a:p>
          <a:p>
            <a:r>
              <a:rPr lang="en-US" dirty="0"/>
              <a:t>Commercial Packages</a:t>
            </a:r>
          </a:p>
          <a:p>
            <a:r>
              <a:rPr lang="en-US" dirty="0"/>
              <a:t>Build cost into grants</a:t>
            </a:r>
          </a:p>
          <a:p>
            <a:r>
              <a:rPr lang="en-US" dirty="0"/>
              <a:t>Good DMPs (See DAVIS!)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You Backup?</a:t>
            </a:r>
          </a:p>
        </p:txBody>
      </p:sp>
      <p:pic>
        <p:nvPicPr>
          <p:cNvPr id="4" name="Picture 6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344" y="1816100"/>
            <a:ext cx="1110553" cy="8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1514474"/>
            <a:ext cx="2113183" cy="211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1" y="2853500"/>
            <a:ext cx="1810244" cy="170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See the source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9993" r="26870" b="7640"/>
          <a:stretch/>
        </p:blipFill>
        <p:spPr bwMode="auto">
          <a:xfrm>
            <a:off x="10098308" y="3578225"/>
            <a:ext cx="1752600" cy="17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776424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And many others…</a:t>
            </a:r>
          </a:p>
        </p:txBody>
      </p:sp>
    </p:spTree>
    <p:extLst>
      <p:ext uri="{BB962C8B-B14F-4D97-AF65-F5344CB8AC3E}">
        <p14:creationId xmlns:p14="http://schemas.microsoft.com/office/powerpoint/2010/main" val="407004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  <a:p>
            <a:r>
              <a:rPr lang="en-US" dirty="0"/>
              <a:t>What should be backed up?</a:t>
            </a:r>
          </a:p>
          <a:p>
            <a:r>
              <a:rPr lang="en-US" dirty="0"/>
              <a:t>Where should backups be done?</a:t>
            </a:r>
          </a:p>
          <a:p>
            <a:r>
              <a:rPr lang="en-US" dirty="0"/>
              <a:t>When should backups be done?</a:t>
            </a:r>
          </a:p>
          <a:p>
            <a:r>
              <a:rPr lang="en-US" dirty="0"/>
              <a:t>Why should backups be done?</a:t>
            </a:r>
          </a:p>
          <a:p>
            <a:r>
              <a:rPr lang="en-US" dirty="0"/>
              <a:t>How should backups be done?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384787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0313" y="1979111"/>
            <a:ext cx="11774465" cy="4146116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dirty="0" smtClean="0"/>
              <a:t>Scheduled data workshops</a:t>
            </a:r>
          </a:p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https://libraries.ou.edu/events</a:t>
            </a:r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Workshops on request</a:t>
            </a:r>
          </a:p>
          <a:p>
            <a:pPr marL="0" indent="0" algn="ctr">
              <a:buNone/>
            </a:pPr>
            <a:r>
              <a:rPr lang="en-US" sz="2800" dirty="0" smtClean="0">
                <a:hlinkClick r:id="rId3"/>
              </a:rPr>
              <a:t>https://libraries.ou.edu/workshops-on-request</a:t>
            </a:r>
            <a:r>
              <a:rPr lang="en-US" sz="2800" dirty="0" smtClean="0"/>
              <a:t> </a:t>
            </a:r>
          </a:p>
          <a:p>
            <a:pPr marL="0" indent="0" algn="ctr">
              <a:buNone/>
            </a:pPr>
            <a:r>
              <a:rPr lang="en-US" sz="2800" dirty="0" smtClean="0"/>
              <a:t>Carpentries workshops</a:t>
            </a:r>
            <a:br>
              <a:rPr lang="en-US" sz="2800" dirty="0" smtClean="0"/>
            </a:b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libraries.ou.edu/carpentries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dirty="0" smtClean="0"/>
              <a:t>Information Specialists</a:t>
            </a:r>
            <a:br>
              <a:rPr lang="en-US" sz="2800" dirty="0" smtClean="0"/>
            </a:br>
            <a:r>
              <a:rPr lang="en-US" sz="2800" dirty="0" smtClean="0">
                <a:hlinkClick r:id="rId5"/>
              </a:rPr>
              <a:t>https://libraries.ou.edu/davis</a:t>
            </a:r>
            <a:endParaRPr lang="en-US" sz="2800" dirty="0" smtClean="0"/>
          </a:p>
          <a:p>
            <a:endParaRPr lang="en-US" sz="2800" dirty="0" smtClean="0"/>
          </a:p>
          <a:p>
            <a:pPr marL="0" indent="0" algn="ctr">
              <a:buNone/>
            </a:pPr>
            <a:r>
              <a:rPr lang="en-US" sz="2800" dirty="0" smtClean="0"/>
              <a:t>This slide deck available on our archive </a:t>
            </a:r>
            <a:r>
              <a:rPr lang="en-US" sz="2800" dirty="0"/>
              <a:t>at </a:t>
            </a:r>
            <a:r>
              <a:rPr lang="en-US" sz="2800" dirty="0">
                <a:hlinkClick r:id="rId6"/>
              </a:rPr>
              <a:t>https://osf.io/aw9y3</a:t>
            </a:r>
            <a:r>
              <a:rPr lang="en-US" sz="2800" dirty="0" smtClean="0">
                <a:hlinkClick r:id="rId6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Get help and learn more</a:t>
            </a:r>
            <a:endParaRPr lang="en-US" b="1" dirty="0">
              <a:solidFill>
                <a:srgbClr val="8E1731"/>
              </a:solidFill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8815" y="4912304"/>
            <a:ext cx="10964713" cy="3891391"/>
          </a:xfrm>
          <a:prstGeom prst="rect">
            <a:avLst/>
          </a:prstGeom>
        </p:spPr>
        <p:txBody>
          <a:bodyPr>
            <a:norm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616910" y="1979111"/>
            <a:ext cx="4806827" cy="3778657"/>
          </a:xfrm>
          <a:prstGeom prst="rect">
            <a:avLst/>
          </a:prstGeom>
        </p:spPr>
        <p:txBody>
          <a:bodyPr>
            <a:noAutofit/>
          </a:bodyPr>
          <a:lstStyle>
            <a:lvl1pPr marL="257162" indent="-257162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E1731"/>
              </a:buClr>
              <a:buFont typeface="Wingdings" panose="05000000000000000000" pitchFamily="2" charset="2"/>
              <a:buChar char="§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57185" indent="-21430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08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60000"/>
              <a:buFont typeface="Courier New" panose="02070309020205020404" pitchFamily="49" charset="0"/>
              <a:buChar char="o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091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lang="en-US" sz="3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542973" indent="-17144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Tx/>
              <a:buSzPct val="35000"/>
              <a:buFont typeface="Courier New" panose="02070309020205020404" pitchFamily="49" charset="0"/>
              <a:buChar char="o"/>
              <a:def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575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1"/>
          </p:nvPr>
        </p:nvSpPr>
        <p:spPr>
          <a:xfrm>
            <a:off x="798786" y="1708409"/>
            <a:ext cx="11138518" cy="3778657"/>
          </a:xfrm>
        </p:spPr>
        <p:txBody>
          <a:bodyPr>
            <a:noAutofit/>
          </a:bodyPr>
          <a:lstStyle/>
          <a:p>
            <a:r>
              <a:rPr lang="en-US" sz="3600" dirty="0"/>
              <a:t>More Love Data Week 2020</a:t>
            </a:r>
          </a:p>
          <a:p>
            <a:pPr lvl="1"/>
            <a:r>
              <a:rPr lang="en-US" sz="2800" dirty="0"/>
              <a:t>Feb 14, 11am-noon: Managing Research Projects with OSF</a:t>
            </a:r>
          </a:p>
          <a:p>
            <a:pPr lvl="1"/>
            <a:r>
              <a:rPr lang="en-US" sz="2800" dirty="0"/>
              <a:t>Feb. 20, 11am-2:30pm: Data in Plain </a:t>
            </a:r>
            <a:r>
              <a:rPr lang="en-US" sz="2800" dirty="0" smtClean="0"/>
              <a:t>Sight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13C71A-5F8A-5C4C-B19D-A92B8ED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9916826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Upcoming </a:t>
            </a:r>
            <a:r>
              <a:rPr lang="en-US" b="1" dirty="0">
                <a:solidFill>
                  <a:srgbClr val="8E1731"/>
                </a:solidFill>
              </a:rPr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355942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Survey link: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https://ou.libwizard.com/f/datasurvey</a:t>
            </a:r>
            <a:endParaRPr lang="en-US" dirty="0" smtClean="0"/>
          </a:p>
          <a:p>
            <a:r>
              <a:rPr lang="en-US" dirty="0" smtClean="0"/>
              <a:t>Workshop topic: </a:t>
            </a:r>
            <a:r>
              <a:rPr lang="en-US" dirty="0"/>
              <a:t>Survival Skills: Backups </a:t>
            </a:r>
            <a:r>
              <a:rPr lang="en-US" dirty="0" smtClean="0"/>
              <a:t>101</a:t>
            </a:r>
            <a:endParaRPr lang="en-US" dirty="0" smtClean="0"/>
          </a:p>
          <a:p>
            <a:r>
              <a:rPr lang="en-US" dirty="0" smtClean="0"/>
              <a:t>Workshop date: </a:t>
            </a:r>
            <a:fld id="{DC282969-C8BF-4EBF-812F-FF7661414B35}" type="datetime4">
              <a:rPr lang="en-US" smtClean="0"/>
              <a:t>February 11, 2020</a:t>
            </a:fld>
            <a:endParaRPr lang="en-US" dirty="0" smtClean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4C4D20-498A-0B4C-B3DF-B1E363085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08" y="675829"/>
            <a:ext cx="10042087" cy="500289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solidFill>
                  <a:srgbClr val="8E1731"/>
                </a:solidFill>
              </a:rPr>
              <a:t>Please take 3 min to help us improve</a:t>
            </a:r>
            <a:endParaRPr lang="en-US" b="1" dirty="0">
              <a:solidFill>
                <a:srgbClr val="8E1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31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89" y="741872"/>
            <a:ext cx="10153097" cy="519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82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Backup?</a:t>
            </a:r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4" r="20647"/>
          <a:stretch/>
        </p:blipFill>
        <p:spPr bwMode="auto">
          <a:xfrm>
            <a:off x="1244908" y="1508737"/>
            <a:ext cx="3941134" cy="39268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407" y="1508737"/>
            <a:ext cx="3926861" cy="392686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44908" y="5583550"/>
            <a:ext cx="3941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Horror Stories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5581332"/>
            <a:ext cx="425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Data Loss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25951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Backup?</a:t>
            </a:r>
          </a:p>
        </p:txBody>
      </p:sp>
      <p:pic>
        <p:nvPicPr>
          <p:cNvPr id="3074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4" y="1240070"/>
            <a:ext cx="7800975" cy="48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2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Backup?</a:t>
            </a:r>
          </a:p>
        </p:txBody>
      </p:sp>
      <p:pic>
        <p:nvPicPr>
          <p:cNvPr id="4098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7251" r="17430" b="5425"/>
          <a:stretch/>
        </p:blipFill>
        <p:spPr bwMode="auto">
          <a:xfrm>
            <a:off x="225115" y="1730668"/>
            <a:ext cx="4193653" cy="36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461370"/>
            <a:ext cx="3655102" cy="25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ee the source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7" r="10732"/>
          <a:stretch/>
        </p:blipFill>
        <p:spPr bwMode="auto">
          <a:xfrm>
            <a:off x="8292578" y="2219325"/>
            <a:ext cx="3535199" cy="31337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5122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5667"/>
          <a:stretch/>
        </p:blipFill>
        <p:spPr bwMode="auto">
          <a:xfrm>
            <a:off x="361949" y="1514474"/>
            <a:ext cx="2953473" cy="379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56" y="1514474"/>
            <a:ext cx="3586228" cy="353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flash drive gener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72" y="2014806"/>
            <a:ext cx="3833099" cy="25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&quot; Symbol 3"/>
          <p:cNvSpPr/>
          <p:nvPr/>
        </p:nvSpPr>
        <p:spPr>
          <a:xfrm>
            <a:off x="7815532" y="1751161"/>
            <a:ext cx="3987139" cy="3726613"/>
          </a:xfrm>
          <a:prstGeom prst="noSmoking">
            <a:avLst>
              <a:gd name="adj" fmla="val 64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Should You Backup?</a:t>
            </a:r>
          </a:p>
        </p:txBody>
      </p:sp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08" y="1176118"/>
            <a:ext cx="9437561" cy="465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1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It Depends…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often does the data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would be lost between backups?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What would it cost to replace the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 much work does it take to backup?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50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You Backup?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9300" y="1625600"/>
            <a:ext cx="54773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Start a Backup Culture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Work as a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Clearly define responsibilities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Have a regular Backup Day</a:t>
            </a:r>
          </a:p>
        </p:txBody>
      </p:sp>
      <p:pic>
        <p:nvPicPr>
          <p:cNvPr id="6148" name="Picture 4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t="6479" r="14242" b="14171"/>
          <a:stretch/>
        </p:blipFill>
        <p:spPr bwMode="auto">
          <a:xfrm>
            <a:off x="6734629" y="1451429"/>
            <a:ext cx="4810168" cy="37882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00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31617"/>
      </a:accent1>
      <a:accent2>
        <a:srgbClr val="2E8CC4"/>
      </a:accent2>
      <a:accent3>
        <a:srgbClr val="A5A5A5"/>
      </a:accent3>
      <a:accent4>
        <a:srgbClr val="FFC000"/>
      </a:accent4>
      <a:accent5>
        <a:srgbClr val="95C795"/>
      </a:accent5>
      <a:accent6>
        <a:srgbClr val="CDCCCC"/>
      </a:accent6>
      <a:hlink>
        <a:srgbClr val="0563C1"/>
      </a:hlink>
      <a:folHlink>
        <a:srgbClr val="8C193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287</Words>
  <Application>Microsoft Office PowerPoint</Application>
  <PresentationFormat>Widescreen</PresentationFormat>
  <Paragraphs>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Helvetica</vt:lpstr>
      <vt:lpstr>Wingdings</vt:lpstr>
      <vt:lpstr>Custom Design</vt:lpstr>
      <vt:lpstr>PowerPoint Presentation</vt:lpstr>
      <vt:lpstr>PowerPoint Presentation</vt:lpstr>
      <vt:lpstr>Why Should You Backup?</vt:lpstr>
      <vt:lpstr>Who Should Backup?</vt:lpstr>
      <vt:lpstr>What Should You Backup?</vt:lpstr>
      <vt:lpstr>Where Should You Backup?</vt:lpstr>
      <vt:lpstr>Where Should You Backup?</vt:lpstr>
      <vt:lpstr>When Should You Backup?</vt:lpstr>
      <vt:lpstr>When Should You Backup?</vt:lpstr>
      <vt:lpstr>How Should You Backup?</vt:lpstr>
      <vt:lpstr>Case Studies</vt:lpstr>
      <vt:lpstr>Get help and learn more</vt:lpstr>
      <vt:lpstr>Upcoming events!</vt:lpstr>
      <vt:lpstr>Please take 3 min to help us improve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Barney, Sarah C.</dc:creator>
  <cp:lastModifiedBy>Curry, Claire M.</cp:lastModifiedBy>
  <cp:revision>60</cp:revision>
  <cp:lastPrinted>2020-02-11T21:31:24Z</cp:lastPrinted>
  <dcterms:created xsi:type="dcterms:W3CDTF">2018-06-15T17:19:10Z</dcterms:created>
  <dcterms:modified xsi:type="dcterms:W3CDTF">2020-02-11T22:59:22Z</dcterms:modified>
</cp:coreProperties>
</file>